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handoutMasterIdLst>
    <p:handoutMasterId r:id="rId5"/>
  </p:handoutMasterIdLst>
  <p:sldIdLst>
    <p:sldId id="268" r:id="rId3"/>
  </p:sldIdLst>
  <p:sldSz cx="9144000" cy="6858000" type="screen4x3"/>
  <p:notesSz cx="6797675" cy="9928225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5B4B549B-B95D-4952-B074-C3DEE21DB394}">
          <p14:sldIdLst/>
        </p14:section>
        <p14:section name="Sección sin título" id="{B3A73175-467E-4961-8F8E-41D30808EEB7}">
          <p14:sldIdLst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60" userDrawn="1">
          <p15:clr>
            <a:srgbClr val="A4A3A4"/>
          </p15:clr>
        </p15:guide>
        <p15:guide id="4" pos="5465" userDrawn="1">
          <p15:clr>
            <a:srgbClr val="A4A3A4"/>
          </p15:clr>
        </p15:guide>
        <p15:guide id="5" pos="5602" userDrawn="1">
          <p15:clr>
            <a:srgbClr val="A4A3A4"/>
          </p15:clr>
        </p15:guide>
        <p15:guide id="6" orient="horz" pos="981" userDrawn="1">
          <p15:clr>
            <a:srgbClr val="A4A3A4"/>
          </p15:clr>
        </p15:guide>
        <p15:guide id="7" orient="horz" pos="8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78D2"/>
    <a:srgbClr val="E9EDF4"/>
    <a:srgbClr val="5F2D87"/>
    <a:srgbClr val="5F2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26" autoAdjust="0"/>
    <p:restoredTop sz="86347" autoAdjust="0"/>
  </p:normalViewPr>
  <p:slideViewPr>
    <p:cSldViewPr>
      <p:cViewPr>
        <p:scale>
          <a:sx n="100" d="100"/>
          <a:sy n="100" d="100"/>
        </p:scale>
        <p:origin x="534" y="-504"/>
      </p:cViewPr>
      <p:guideLst>
        <p:guide orient="horz" pos="2160"/>
        <p:guide pos="2880"/>
        <p:guide orient="horz" pos="2260"/>
        <p:guide pos="5465"/>
        <p:guide pos="5602"/>
        <p:guide orient="horz" pos="981"/>
        <p:guide orient="horz" pos="845"/>
      </p:guideLst>
    </p:cSldViewPr>
  </p:slideViewPr>
  <p:outlineViewPr>
    <p:cViewPr>
      <p:scale>
        <a:sx n="33" d="100"/>
        <a:sy n="33" d="100"/>
      </p:scale>
      <p:origin x="0" y="-416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560"/>
    </p:cViewPr>
  </p:sorterViewPr>
  <p:notesViewPr>
    <p:cSldViewPr showGuides="1">
      <p:cViewPr varScale="1">
        <p:scale>
          <a:sx n="77" d="100"/>
          <a:sy n="77" d="100"/>
        </p:scale>
        <p:origin x="40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4"/>
            <a:ext cx="2946400" cy="496730"/>
          </a:xfrm>
          <a:prstGeom prst="rect">
            <a:avLst/>
          </a:prstGeom>
        </p:spPr>
        <p:txBody>
          <a:bodyPr vert="horz" lIns="91359" tIns="45683" rIns="91359" bIns="45683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688" y="4"/>
            <a:ext cx="2946400" cy="496730"/>
          </a:xfrm>
          <a:prstGeom prst="rect">
            <a:avLst/>
          </a:prstGeom>
        </p:spPr>
        <p:txBody>
          <a:bodyPr vert="horz" lIns="91359" tIns="45683" rIns="91359" bIns="45683" rtlCol="0"/>
          <a:lstStyle>
            <a:lvl1pPr algn="r">
              <a:defRPr sz="1200"/>
            </a:lvl1pPr>
          </a:lstStyle>
          <a:p>
            <a:fld id="{96E3B685-C4A9-4FA2-B0BF-3E3299FAB5D2}" type="datetimeFigureOut">
              <a:rPr lang="es-MX" smtClean="0"/>
              <a:pPr/>
              <a:t>02/07/2026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9920"/>
            <a:ext cx="2946400" cy="496730"/>
          </a:xfrm>
          <a:prstGeom prst="rect">
            <a:avLst/>
          </a:prstGeom>
        </p:spPr>
        <p:txBody>
          <a:bodyPr vert="horz" lIns="91359" tIns="45683" rIns="91359" bIns="45683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688" y="9429920"/>
            <a:ext cx="2946400" cy="496730"/>
          </a:xfrm>
          <a:prstGeom prst="rect">
            <a:avLst/>
          </a:prstGeom>
        </p:spPr>
        <p:txBody>
          <a:bodyPr vert="horz" lIns="91359" tIns="45683" rIns="91359" bIns="45683" rtlCol="0" anchor="b"/>
          <a:lstStyle>
            <a:lvl1pPr algn="r">
              <a:defRPr sz="1200"/>
            </a:lvl1pPr>
          </a:lstStyle>
          <a:p>
            <a:fld id="{51B485F9-6CEC-4192-9497-D219417DD096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813902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2" y="5"/>
            <a:ext cx="2945659" cy="498134"/>
          </a:xfrm>
          <a:prstGeom prst="rect">
            <a:avLst/>
          </a:prstGeom>
        </p:spPr>
        <p:txBody>
          <a:bodyPr vert="horz" lIns="91359" tIns="45683" rIns="91359" bIns="45683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55" y="5"/>
            <a:ext cx="2945659" cy="498134"/>
          </a:xfrm>
          <a:prstGeom prst="rect">
            <a:avLst/>
          </a:prstGeom>
        </p:spPr>
        <p:txBody>
          <a:bodyPr vert="horz" lIns="91359" tIns="45683" rIns="91359" bIns="45683" rtlCol="0"/>
          <a:lstStyle>
            <a:lvl1pPr algn="r">
              <a:defRPr sz="1200"/>
            </a:lvl1pPr>
          </a:lstStyle>
          <a:p>
            <a:fld id="{A5307FA9-826E-4F6C-AC3E-F7051337D806}" type="datetimeFigureOut">
              <a:rPr lang="es-MX" smtClean="0"/>
              <a:pPr/>
              <a:t>02/07/2026</a:t>
            </a:fld>
            <a:endParaRPr lang="es-MX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39838"/>
            <a:ext cx="447040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9" tIns="45683" rIns="91359" bIns="45683" rtlCol="0" anchor="ctr"/>
          <a:lstStyle/>
          <a:p>
            <a:endParaRPr lang="es-MX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969"/>
            <a:ext cx="5438140" cy="3909241"/>
          </a:xfrm>
          <a:prstGeom prst="rect">
            <a:avLst/>
          </a:prstGeom>
        </p:spPr>
        <p:txBody>
          <a:bodyPr vert="horz" lIns="91359" tIns="45683" rIns="91359" bIns="45683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2" y="9430093"/>
            <a:ext cx="2945659" cy="498132"/>
          </a:xfrm>
          <a:prstGeom prst="rect">
            <a:avLst/>
          </a:prstGeom>
        </p:spPr>
        <p:txBody>
          <a:bodyPr vert="horz" lIns="91359" tIns="45683" rIns="91359" bIns="45683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55" y="9430093"/>
            <a:ext cx="2945659" cy="498132"/>
          </a:xfrm>
          <a:prstGeom prst="rect">
            <a:avLst/>
          </a:prstGeom>
        </p:spPr>
        <p:txBody>
          <a:bodyPr vert="horz" lIns="91359" tIns="45683" rIns="91359" bIns="45683" rtlCol="0" anchor="b"/>
          <a:lstStyle>
            <a:lvl1pPr algn="r">
              <a:defRPr sz="1200"/>
            </a:lvl1pPr>
          </a:lstStyle>
          <a:p>
            <a:fld id="{BB26E9D1-CB3B-4036-ACE0-631C9E0C9DBC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61444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5E37B3-7B3F-41B9-A22D-9F6C4977A368}" type="datetimeFigureOut">
              <a:rPr lang="es-MX" smtClean="0"/>
              <a:pPr/>
              <a:t>02/07/2026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3757-999E-4586-9986-90432A68C75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5E37B3-7B3F-41B9-A22D-9F6C4977A368}" type="datetimeFigureOut">
              <a:rPr lang="es-MX" smtClean="0"/>
              <a:pPr/>
              <a:t>02/07/2026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3757-999E-4586-9986-90432A68C75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5E37B3-7B3F-41B9-A22D-9F6C4977A368}" type="datetimeFigureOut">
              <a:rPr lang="es-MX" smtClean="0"/>
              <a:pPr/>
              <a:t>02/07/2026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3757-999E-4586-9986-90432A68C75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37B3-7B3F-41B9-A22D-9F6C4977A368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02/07/2026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3757-999E-4586-9986-90432A68C752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98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F8ABDA03-42C8-E5A7-6487-542545AD33AA}"/>
              </a:ext>
            </a:extLst>
          </p:cNvPr>
          <p:cNvSpPr/>
          <p:nvPr userDrawn="1"/>
        </p:nvSpPr>
        <p:spPr>
          <a:xfrm>
            <a:off x="0" y="0"/>
            <a:ext cx="9144000" cy="63563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5E37B3-7B3F-41B9-A22D-9F6C4977A368}" type="datetimeFigureOut">
              <a:rPr lang="es-MX" smtClean="0"/>
              <a:pPr/>
              <a:t>02/07/2026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3757-999E-4586-9986-90432A68C752}" type="slidenum">
              <a:rPr lang="es-MX" smtClean="0"/>
              <a:pPr/>
              <a:t>‹Nº›</a:t>
            </a:fld>
            <a:endParaRPr lang="es-MX" dirty="0"/>
          </a:p>
        </p:txBody>
      </p:sp>
      <p:pic>
        <p:nvPicPr>
          <p:cNvPr id="8" name="Google Shape;182;p4">
            <a:extLst>
              <a:ext uri="{FF2B5EF4-FFF2-40B4-BE49-F238E27FC236}">
                <a16:creationId xmlns:a16="http://schemas.microsoft.com/office/drawing/2014/main" id="{B35397EC-CF61-1797-A0F4-F29BD1D3679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34223"/>
          <a:stretch/>
        </p:blipFill>
        <p:spPr>
          <a:xfrm>
            <a:off x="0" y="0"/>
            <a:ext cx="74347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83;p4">
            <a:extLst>
              <a:ext uri="{FF2B5EF4-FFF2-40B4-BE49-F238E27FC236}">
                <a16:creationId xmlns:a16="http://schemas.microsoft.com/office/drawing/2014/main" id="{9CA582A3-537C-589B-1737-B07A2BF89305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1134133"/>
            <a:ext cx="1418485" cy="5196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86;p4">
            <a:extLst>
              <a:ext uri="{FF2B5EF4-FFF2-40B4-BE49-F238E27FC236}">
                <a16:creationId xmlns:a16="http://schemas.microsoft.com/office/drawing/2014/main" id="{D30838A2-A76D-A0D6-1950-51DCF9AE7916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 l="5035" t="-3338" r="29798" b="-3339"/>
          <a:stretch/>
        </p:blipFill>
        <p:spPr>
          <a:xfrm>
            <a:off x="6918374" y="-52536"/>
            <a:ext cx="2262137" cy="817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5E37B3-7B3F-41B9-A22D-9F6C4977A368}" type="datetimeFigureOut">
              <a:rPr lang="es-MX" smtClean="0"/>
              <a:pPr/>
              <a:t>02/07/2026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3757-999E-4586-9986-90432A68C75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5E37B3-7B3F-41B9-A22D-9F6C4977A368}" type="datetimeFigureOut">
              <a:rPr lang="es-MX" smtClean="0"/>
              <a:pPr/>
              <a:t>02/07/2026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3757-999E-4586-9986-90432A68C75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5E37B3-7B3F-41B9-A22D-9F6C4977A368}" type="datetimeFigureOut">
              <a:rPr lang="es-MX" smtClean="0"/>
              <a:pPr/>
              <a:t>02/07/2026</a:t>
            </a:fld>
            <a:endParaRPr lang="es-MX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3757-999E-4586-9986-90432A68C75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5E37B3-7B3F-41B9-A22D-9F6C4977A368}" type="datetimeFigureOut">
              <a:rPr lang="es-MX" smtClean="0"/>
              <a:pPr/>
              <a:t>02/07/2026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3757-999E-4586-9986-90432A68C75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5E37B3-7B3F-41B9-A22D-9F6C4977A368}" type="datetimeFigureOut">
              <a:rPr lang="es-MX" smtClean="0"/>
              <a:pPr/>
              <a:t>02/07/2026</a:t>
            </a:fld>
            <a:endParaRPr lang="es-MX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3757-999E-4586-9986-90432A68C75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5E37B3-7B3F-41B9-A22D-9F6C4977A368}" type="datetimeFigureOut">
              <a:rPr lang="es-MX" smtClean="0"/>
              <a:pPr/>
              <a:t>02/07/2026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3757-999E-4586-9986-90432A68C75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5E37B3-7B3F-41B9-A22D-9F6C4977A368}" type="datetimeFigureOut">
              <a:rPr lang="es-MX" smtClean="0"/>
              <a:pPr/>
              <a:t>02/07/2026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23757-999E-4586-9986-90432A68C752}" type="slidenum">
              <a:rPr lang="es-MX" smtClean="0"/>
              <a:pPr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285750" y="44624"/>
            <a:ext cx="3685096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85749" y="1200481"/>
            <a:ext cx="8659224" cy="5108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830517" y="6448251"/>
            <a:ext cx="2071708" cy="3178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23757-999E-4586-9986-90432A68C752}" type="slidenum">
              <a:rPr lang="es-MX" smtClean="0"/>
              <a:pPr/>
              <a:t>‹Nº›</a:t>
            </a:fld>
            <a:endParaRPr lang="es-MX" dirty="0"/>
          </a:p>
        </p:txBody>
      </p:sp>
      <p:pic>
        <p:nvPicPr>
          <p:cNvPr id="9" name="Picture 1" descr="http://upload.wikimedia.org/wikipedia/commons/2/2e/Asa_logo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380313" y="285872"/>
            <a:ext cx="1390624" cy="503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C64D282B-527F-4840-A060-F9A4FD8ED9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44624"/>
            <a:ext cx="1224136" cy="97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B5F343EF-6DBE-4EE2-8D1D-673AB467B510}"/>
              </a:ext>
            </a:extLst>
          </p:cNvPr>
          <p:cNvCxnSpPr>
            <a:cxnSpLocks/>
          </p:cNvCxnSpPr>
          <p:nvPr userDrawn="1"/>
        </p:nvCxnSpPr>
        <p:spPr>
          <a:xfrm>
            <a:off x="243001" y="1052736"/>
            <a:ext cx="8659224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n 14">
            <a:extLst>
              <a:ext uri="{FF2B5EF4-FFF2-40B4-BE49-F238E27FC236}">
                <a16:creationId xmlns:a16="http://schemas.microsoft.com/office/drawing/2014/main" id="{832B9618-33B6-4588-A9E2-D847D418DE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746"/>
          <a:stretch/>
        </p:blipFill>
        <p:spPr>
          <a:xfrm rot="16200000">
            <a:off x="3744853" y="2626582"/>
            <a:ext cx="404498" cy="7874534"/>
          </a:xfrm>
          <a:prstGeom prst="rect">
            <a:avLst/>
          </a:prstGeom>
        </p:spPr>
      </p:pic>
      <p:pic>
        <p:nvPicPr>
          <p:cNvPr id="14" name="Imagen 13" descr="Diagrama&#10;&#10;Descripción generada automáticamente con confianza media">
            <a:extLst>
              <a:ext uri="{FF2B5EF4-FFF2-40B4-BE49-F238E27FC236}">
                <a16:creationId xmlns:a16="http://schemas.microsoft.com/office/drawing/2014/main" id="{4244DEF9-819F-4010-A53D-56BABB74FF18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744" y="33339"/>
            <a:ext cx="1019397" cy="101939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285750" y="44624"/>
            <a:ext cx="3685096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E37B3-7B3F-41B9-A22D-9F6C4977A368}" type="datetimeFigureOut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02/07/2026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23757-999E-4586-9986-90432A68C752}" type="slidenum">
              <a:rPr lang="es-MX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48 Conector recto"/>
          <p:cNvCxnSpPr/>
          <p:nvPr userDrawn="1"/>
        </p:nvCxnSpPr>
        <p:spPr>
          <a:xfrm>
            <a:off x="277118" y="1174094"/>
            <a:ext cx="8715375" cy="1588"/>
          </a:xfrm>
          <a:prstGeom prst="line">
            <a:avLst/>
          </a:prstGeom>
          <a:ln w="44450">
            <a:solidFill>
              <a:srgbClr val="5F2D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8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5403" y="51396"/>
            <a:ext cx="1785938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 descr="http://upload.wikimedia.org/wikipedia/commons/2/2e/Asa_logo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888" y="188640"/>
            <a:ext cx="1521913" cy="550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233" y="44624"/>
            <a:ext cx="1020031" cy="89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27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685800" rtl="0" eaLnBrk="1" latinLnBrk="0" hangingPunct="1">
        <a:spcBef>
          <a:spcPct val="0"/>
        </a:spcBef>
        <a:buNone/>
        <a:defRPr sz="22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82;p4">
            <a:extLst>
              <a:ext uri="{FF2B5EF4-FFF2-40B4-BE49-F238E27FC236}">
                <a16:creationId xmlns:a16="http://schemas.microsoft.com/office/drawing/2014/main" id="{2DD79177-14DD-51E1-0452-12A44973D5C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4223"/>
          <a:stretch/>
        </p:blipFill>
        <p:spPr>
          <a:xfrm>
            <a:off x="0" y="0"/>
            <a:ext cx="743472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168966BE-073A-25AB-3890-03AAE0F883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991367"/>
              </p:ext>
            </p:extLst>
          </p:nvPr>
        </p:nvGraphicFramePr>
        <p:xfrm>
          <a:off x="2051720" y="980729"/>
          <a:ext cx="6984774" cy="532859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64129">
                  <a:extLst>
                    <a:ext uri="{9D8B030D-6E8A-4147-A177-3AD203B41FA5}">
                      <a16:colId xmlns:a16="http://schemas.microsoft.com/office/drawing/2014/main" val="1951228525"/>
                    </a:ext>
                  </a:extLst>
                </a:gridCol>
                <a:gridCol w="1164129">
                  <a:extLst>
                    <a:ext uri="{9D8B030D-6E8A-4147-A177-3AD203B41FA5}">
                      <a16:colId xmlns:a16="http://schemas.microsoft.com/office/drawing/2014/main" val="920383981"/>
                    </a:ext>
                  </a:extLst>
                </a:gridCol>
                <a:gridCol w="1164129">
                  <a:extLst>
                    <a:ext uri="{9D8B030D-6E8A-4147-A177-3AD203B41FA5}">
                      <a16:colId xmlns:a16="http://schemas.microsoft.com/office/drawing/2014/main" val="2176956122"/>
                    </a:ext>
                  </a:extLst>
                </a:gridCol>
                <a:gridCol w="1164129">
                  <a:extLst>
                    <a:ext uri="{9D8B030D-6E8A-4147-A177-3AD203B41FA5}">
                      <a16:colId xmlns:a16="http://schemas.microsoft.com/office/drawing/2014/main" val="187347527"/>
                    </a:ext>
                  </a:extLst>
                </a:gridCol>
                <a:gridCol w="1164129">
                  <a:extLst>
                    <a:ext uri="{9D8B030D-6E8A-4147-A177-3AD203B41FA5}">
                      <a16:colId xmlns:a16="http://schemas.microsoft.com/office/drawing/2014/main" val="1886362122"/>
                    </a:ext>
                  </a:extLst>
                </a:gridCol>
                <a:gridCol w="1164129">
                  <a:extLst>
                    <a:ext uri="{9D8B030D-6E8A-4147-A177-3AD203B41FA5}">
                      <a16:colId xmlns:a16="http://schemas.microsoft.com/office/drawing/2014/main" val="3256635066"/>
                    </a:ext>
                  </a:extLst>
                </a:gridCol>
              </a:tblGrid>
              <a:tr h="456672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bg2"/>
                          </a:solidFill>
                          <a:latin typeface="Montserrat" panose="00000500000000000000" pitchFamily="2" charset="0"/>
                        </a:rPr>
                        <a:t>Expediente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bg2"/>
                          </a:solidFill>
                          <a:latin typeface="Montserrat" panose="00000500000000000000" pitchFamily="2" charset="0"/>
                        </a:rPr>
                        <a:t>Clasificación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bg2"/>
                          </a:solidFill>
                          <a:latin typeface="Montserrat" panose="00000500000000000000" pitchFamily="2" charset="0"/>
                        </a:rPr>
                        <a:t>Periodo de reserva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bg2"/>
                          </a:solidFill>
                          <a:latin typeface="Montserrat" panose="00000500000000000000" pitchFamily="2" charset="0"/>
                        </a:rPr>
                        <a:t>Unidad propietaria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bg2"/>
                          </a:solidFill>
                          <a:latin typeface="Montserrat" panose="00000500000000000000" pitchFamily="2" charset="0"/>
                        </a:rPr>
                        <a:t>Fundamento que reserva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>
                          <a:solidFill>
                            <a:schemeClr val="bg2"/>
                          </a:solidFill>
                          <a:latin typeface="Montserrat" panose="00000500000000000000" pitchFamily="2" charset="0"/>
                        </a:rPr>
                        <a:t>Plazos de clasificación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28138810"/>
                  </a:ext>
                </a:extLst>
              </a:tr>
              <a:tr h="1249676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Programa Maestro de Desarrollo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Parcial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20/06/022</a:t>
                      </a:r>
                    </a:p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al </a:t>
                      </a:r>
                    </a:p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19/06/2027.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Administración Aeroportuaria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</a:rPr>
                        <a:t>Art. 113 </a:t>
                      </a:r>
                      <a:r>
                        <a:rPr lang="es-MX" sz="900" dirty="0" err="1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</a:rPr>
                        <a:t>fracc.</a:t>
                      </a:r>
                      <a:r>
                        <a:rPr lang="es-MX" sz="900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</a:rPr>
                        <a:t> I y V </a:t>
                      </a:r>
                      <a:r>
                        <a:rPr lang="es-MX" sz="900" dirty="0" err="1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</a:rPr>
                        <a:t>LGTAIPArt</a:t>
                      </a:r>
                      <a:r>
                        <a:rPr lang="es-MX" sz="900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</a:rPr>
                        <a:t>. 108 </a:t>
                      </a:r>
                      <a:r>
                        <a:rPr lang="es-MX" sz="900" dirty="0" err="1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</a:rPr>
                        <a:t>fracc.</a:t>
                      </a:r>
                      <a:r>
                        <a:rPr lang="es-MX" sz="900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</a:rPr>
                        <a:t> I y V LTAIPEQ</a:t>
                      </a:r>
                      <a:endParaRPr lang="es-MX" sz="900" b="0" i="0" u="sng" strike="noStrike" dirty="0">
                        <a:solidFill>
                          <a:schemeClr val="bg2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 10/01/2017 </a:t>
                      </a:r>
                    </a:p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al </a:t>
                      </a:r>
                    </a:p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09/01/2022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07975657"/>
                  </a:ext>
                </a:extLst>
              </a:tr>
              <a:tr h="1279761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Manual del Aeródromo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Total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13/01/025</a:t>
                      </a:r>
                    </a:p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al </a:t>
                      </a:r>
                    </a:p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12/01/2030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1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Administración Aeroportuaria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Art. 113 </a:t>
                      </a:r>
                      <a:r>
                        <a:rPr lang="es-MX" sz="900" b="0" i="0" u="none" strike="noStrike" dirty="0" err="1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fracc.</a:t>
                      </a:r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 I y V </a:t>
                      </a:r>
                      <a:r>
                        <a:rPr lang="es-MX" sz="900" b="0" i="0" u="none" strike="noStrike" dirty="0" err="1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LGTAIPArt</a:t>
                      </a:r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. 108 </a:t>
                      </a:r>
                      <a:r>
                        <a:rPr lang="es-MX" sz="900" b="0" i="0" u="none" strike="noStrike" dirty="0" err="1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fracc.</a:t>
                      </a:r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 I y V LTAIPEQ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Única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9457963"/>
                  </a:ext>
                </a:extLst>
              </a:tr>
              <a:tr h="234248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Construcción de Módulo de dormitorios para la Guardia Nacional dentro de las instalaciones del AIQ, </a:t>
                      </a:r>
                      <a:r>
                        <a:rPr lang="es-MX" sz="1000" b="0" i="1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(Preliminares, cimentación y estructura) </a:t>
                      </a:r>
                      <a:r>
                        <a:rPr lang="es-MX" sz="1100" b="1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Municipio de Colón, </a:t>
                      </a:r>
                      <a:r>
                        <a:rPr lang="es-MX" sz="1100" b="1" i="0" u="none" strike="noStrike" dirty="0" err="1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Qro</a:t>
                      </a:r>
                      <a:r>
                        <a:rPr lang="es-MX" sz="1100" b="1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Total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16/05/2022 </a:t>
                      </a:r>
                    </a:p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al </a:t>
                      </a:r>
                    </a:p>
                    <a:p>
                      <a:pPr algn="ctr" fontAlgn="ctr"/>
                      <a:r>
                        <a:rPr lang="es-MX" sz="900" b="0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15/05/2027.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1" i="0" u="none" strike="noStrike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</a:rPr>
                        <a:t>Administración Aeroportuaria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900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</a:rPr>
                        <a:t>Art. 113 </a:t>
                      </a:r>
                      <a:r>
                        <a:rPr lang="es-MX" sz="900" dirty="0" err="1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</a:rPr>
                        <a:t>fracc.</a:t>
                      </a:r>
                      <a:r>
                        <a:rPr lang="es-MX" sz="900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</a:rPr>
                        <a:t> I y V </a:t>
                      </a:r>
                      <a:r>
                        <a:rPr lang="es-MX" sz="900" dirty="0" err="1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</a:rPr>
                        <a:t>LGTAIPArt</a:t>
                      </a:r>
                      <a:r>
                        <a:rPr lang="es-MX" sz="900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</a:rPr>
                        <a:t>. 108 </a:t>
                      </a:r>
                      <a:r>
                        <a:rPr lang="es-MX" sz="900" dirty="0" err="1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</a:rPr>
                        <a:t>fracc.</a:t>
                      </a:r>
                      <a:r>
                        <a:rPr lang="es-MX" sz="900" dirty="0">
                          <a:solidFill>
                            <a:schemeClr val="bg2"/>
                          </a:solidFill>
                          <a:effectLst/>
                          <a:latin typeface="Montserrat" panose="00000500000000000000" pitchFamily="2" charset="0"/>
                          <a:ea typeface="Calibri" panose="020F0502020204030204" pitchFamily="34" charset="0"/>
                        </a:rPr>
                        <a:t> I y V LTAIPEQ</a:t>
                      </a:r>
                      <a:endParaRPr lang="es-MX" sz="900" b="0" i="0" u="sng" strike="noStrike" dirty="0">
                        <a:solidFill>
                          <a:schemeClr val="bg2"/>
                        </a:solidFill>
                        <a:effectLst/>
                        <a:latin typeface="Montserrat" panose="00000500000000000000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uLnTx/>
                          <a:uFillTx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Única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295438"/>
                  </a:ext>
                </a:extLst>
              </a:tr>
            </a:tbl>
          </a:graphicData>
        </a:graphic>
      </p:graphicFrame>
      <p:sp>
        <p:nvSpPr>
          <p:cNvPr id="10" name="Título 1">
            <a:extLst>
              <a:ext uri="{FF2B5EF4-FFF2-40B4-BE49-F238E27FC236}">
                <a16:creationId xmlns:a16="http://schemas.microsoft.com/office/drawing/2014/main" id="{E1C59105-74A3-2D9B-275A-4556851DE07A}"/>
              </a:ext>
            </a:extLst>
          </p:cNvPr>
          <p:cNvSpPr txBox="1">
            <a:spLocks/>
          </p:cNvSpPr>
          <p:nvPr/>
        </p:nvSpPr>
        <p:spPr>
          <a:xfrm>
            <a:off x="887488" y="216024"/>
            <a:ext cx="5988768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Índice de expedientes reservados</a:t>
            </a:r>
            <a:br>
              <a:rPr lang="es-MX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MX" sz="1200" i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Unidad de transparencia</a:t>
            </a:r>
            <a:endParaRPr lang="es-MX" i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FC5989B-0BA6-3804-A27E-14DEA06B4FC3}"/>
              </a:ext>
            </a:extLst>
          </p:cNvPr>
          <p:cNvSpPr txBox="1"/>
          <p:nvPr/>
        </p:nvSpPr>
        <p:spPr>
          <a:xfrm>
            <a:off x="371736" y="6474241"/>
            <a:ext cx="38884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Fecha de actualización: Junio 2026</a:t>
            </a:r>
          </a:p>
        </p:txBody>
      </p:sp>
    </p:spTree>
    <p:extLst>
      <p:ext uri="{BB962C8B-B14F-4D97-AF65-F5344CB8AC3E}">
        <p14:creationId xmlns:p14="http://schemas.microsoft.com/office/powerpoint/2010/main" val="27763936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43704</TotalTime>
  <Words>140</Words>
  <Application>Microsoft Office PowerPoint</Application>
  <PresentationFormat>Presentación en pantalla (4:3)</PresentationFormat>
  <Paragraphs>34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Tema de Office</vt:lpstr>
      <vt:lpstr>2_Tema de Office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Presentacion 1SOAA 2016</dc:title>
  <dc:creator>T Solis</dc:creator>
  <cp:lastModifiedBy>Maria del Pilar  Rodriguez Valtierra</cp:lastModifiedBy>
  <cp:revision>1525</cp:revision>
  <cp:lastPrinted>2020-08-12T21:09:58Z</cp:lastPrinted>
  <dcterms:created xsi:type="dcterms:W3CDTF">2012-10-24T15:11:14Z</dcterms:created>
  <dcterms:modified xsi:type="dcterms:W3CDTF">2026-07-02T18:00:37Z</dcterms:modified>
</cp:coreProperties>
</file>